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20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ED7A-5194-4119-A260-8B880F879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5DD5-6564-4E90-889C-2B5388FFF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DC1FA-8610-4D60-AC9C-FD139A06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2BF6-7D21-448B-8A27-945D7D42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5BFAC-F507-4F89-9E82-C19FB6A4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7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1BF6-08E0-4544-8CB1-D219C005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FAF40-1BAD-401B-87B0-FF0EEA6AB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2A79E-9734-41C5-8881-5046555B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C383A-38B3-4493-A0AF-2AF8C125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F63A5-047E-4631-AFB1-3BBDE3ED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7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E057BE-A72F-413C-BDBD-365ABAE79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CD3C5-FCC2-419C-95EB-5820663CB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B942-5470-4F86-9735-CC2A478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9EEA-C4E8-4B77-B6F7-67EF7362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BA04B-025E-49B9-8B25-5A152582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9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83D9-30FA-44DC-AA32-4E0941AC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35CDB-2017-47DE-B84C-D4ECD72B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9402-A715-451C-8409-F42601CA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D557E-3E58-4235-B5A9-C4D3F1C69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F78B9-4968-49C9-BCFF-B398E167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37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524E-F6AE-41E7-87EB-7DA57342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98E1-4705-4CAD-B5FA-5BA67BD87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4059-4ED7-4BEB-8977-C5D2D38B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0BE8E-46A5-4B74-88CC-EB87E200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7F4BB-076F-4F27-84BD-749ED008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8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631F-C9AA-408A-9F96-FDF7137D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4B9F9-E2E2-4F93-AD41-C5458AA09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3788B-07C2-4225-9680-67839A3C1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53DA3-21CF-428F-81A0-90D050D6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81B86-F804-471C-B7EE-98183AD08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2F836-2C85-4EC3-A65F-5CFC0454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0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3E06-69A2-42FF-BCD8-5DFE6F3C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42841-93DE-417E-A703-A36DE367D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D8848-5174-4234-AA3C-6A8D5D0AA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3D979-4E44-4D4A-A8CC-E5E985EF1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156F-8793-444C-9BBF-43EA98F2C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A5287-435F-4947-9E14-385C3FBA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A0B10-81D6-409A-A18D-5302F2C3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B651D-34C3-4047-8C8F-B380A575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6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6161-709B-4483-9F8B-24991B82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FD49F7-6A32-42EB-8A1A-1C935BBE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D92E5-8F42-430B-ABCA-3F32AF32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2B582-0D2B-4100-B463-7A1A211A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7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7F79C4-F937-499A-8D54-DD020B56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62A81-0854-4736-A225-287B0FA0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42F7C-29FF-4231-B459-59226DC0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9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4EB1-5D52-4676-8AE4-FDFEF47EA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D8BE-C22C-44B5-ADFD-D8D373BBD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627A4-D51C-4D06-B545-FA4355744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D09F0-6312-4668-98CF-3CA19B16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0698C-A392-4D89-8885-AC073445C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297DC-C887-49F9-B409-AFB0868D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1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CAD2-C1B5-480C-BAFE-2EC1FF5D2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DE048-9DBC-4693-9FDE-67F7B7D43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01382-F2D8-4469-9615-123CCAEA1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9A7E4-B947-4716-A3D3-F2280C28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53652-5903-4474-84D5-FE0CBCEE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C054E-B701-42D5-A307-CAD5A6A8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4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97E40-1436-4A3B-B13B-7EF01CD3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40927-55BA-4E7D-AF5D-BE7366A02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D3E94-FA7A-4ED5-B78E-B36D0C9B6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F0D1D-858B-4AD6-BE93-082AB4F248D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357F3-2502-4BE6-8BBC-7A89C25D1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92494-2290-4F9F-A8A3-705FFDEFA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0180F-0C8B-474C-B60E-FCD5719B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2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"/>
            <a:ext cx="12192000" cy="6827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2" y="15494"/>
            <a:ext cx="4763192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Alfalfa </a:t>
            </a:r>
          </a:p>
          <a:p>
            <a:r>
              <a:rPr lang="en-US" sz="2800" dirty="0"/>
              <a:t>Total yield: 31753.4 tons</a:t>
            </a:r>
          </a:p>
          <a:p>
            <a:r>
              <a:rPr lang="en-US" sz="2800" dirty="0"/>
              <a:t>Unit price: 253/ton</a:t>
            </a:r>
          </a:p>
          <a:p>
            <a:r>
              <a:rPr lang="en-US" sz="2800" dirty="0"/>
              <a:t>Unit cost: 554.75/acre</a:t>
            </a:r>
          </a:p>
        </p:txBody>
      </p:sp>
    </p:spTree>
    <p:extLst>
      <p:ext uri="{BB962C8B-B14F-4D97-AF65-F5344CB8AC3E}">
        <p14:creationId xmlns:p14="http://schemas.microsoft.com/office/powerpoint/2010/main" val="186089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D19D7-DDAA-C526-0D51-F8923A93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7F0C3-65F5-FD35-8984-C2835E5B7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38" y="508976"/>
            <a:ext cx="11245321" cy="584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1FAC0-FAD2-91F3-6716-9049696B3A39}"/>
              </a:ext>
            </a:extLst>
          </p:cNvPr>
          <p:cNvSpPr txBox="1"/>
          <p:nvPr/>
        </p:nvSpPr>
        <p:spPr>
          <a:xfrm>
            <a:off x="2502131" y="15494"/>
            <a:ext cx="5469773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Conservation Corn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1,080,213.0 bushels</a:t>
            </a:r>
            <a:endParaRPr lang="en-US" sz="2800" dirty="0"/>
          </a:p>
          <a:p>
            <a:r>
              <a:rPr lang="en-US" sz="2800" dirty="0"/>
              <a:t>Unit price: 4.35/bushel</a:t>
            </a:r>
          </a:p>
          <a:p>
            <a:r>
              <a:rPr lang="en-US" sz="2800" dirty="0"/>
              <a:t>Unit cost: 3.56/bushel</a:t>
            </a:r>
          </a:p>
        </p:txBody>
      </p:sp>
    </p:spTree>
    <p:extLst>
      <p:ext uri="{BB962C8B-B14F-4D97-AF65-F5344CB8AC3E}">
        <p14:creationId xmlns:p14="http://schemas.microsoft.com/office/powerpoint/2010/main" val="406467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E4607-3D05-A142-BF47-89694157E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728D0-3780-8614-9366-08353773A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38" y="520624"/>
            <a:ext cx="11245321" cy="581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4C7D2-7D7B-6F62-8E52-248BE5AA8066}"/>
              </a:ext>
            </a:extLst>
          </p:cNvPr>
          <p:cNvSpPr txBox="1"/>
          <p:nvPr/>
        </p:nvSpPr>
        <p:spPr>
          <a:xfrm>
            <a:off x="2502131" y="15494"/>
            <a:ext cx="5469773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Conventional Forest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1,077,768.8 board ft</a:t>
            </a:r>
            <a:endParaRPr lang="en-US" sz="2800" dirty="0"/>
          </a:p>
          <a:p>
            <a:r>
              <a:rPr lang="en-US" sz="2800" dirty="0"/>
              <a:t>Unit price: 0.79/board ft</a:t>
            </a:r>
          </a:p>
          <a:p>
            <a:r>
              <a:rPr lang="en-US" sz="2800" dirty="0"/>
              <a:t>Unit cost: 43.63/board ft</a:t>
            </a:r>
          </a:p>
        </p:txBody>
      </p:sp>
    </p:spTree>
    <p:extLst>
      <p:ext uri="{BB962C8B-B14F-4D97-AF65-F5344CB8AC3E}">
        <p14:creationId xmlns:p14="http://schemas.microsoft.com/office/powerpoint/2010/main" val="311958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81C3D-5136-B598-3771-CEAFC8C01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919D0-C6F9-F19F-3022-95CC917FF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333" y="520624"/>
            <a:ext cx="11169331" cy="5816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1CF86-030B-593B-D566-6CEC280B8EF9}"/>
              </a:ext>
            </a:extLst>
          </p:cNvPr>
          <p:cNvSpPr txBox="1"/>
          <p:nvPr/>
        </p:nvSpPr>
        <p:spPr>
          <a:xfrm>
            <a:off x="2502131" y="15494"/>
            <a:ext cx="5469773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Conservation Forest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1,077,768.8 board ft</a:t>
            </a:r>
            <a:endParaRPr lang="en-US" sz="2800" dirty="0"/>
          </a:p>
          <a:p>
            <a:r>
              <a:rPr lang="en-US" sz="2800" dirty="0"/>
              <a:t>Unit price: 0.79/board ft</a:t>
            </a:r>
          </a:p>
          <a:p>
            <a:r>
              <a:rPr lang="en-US" sz="2800" dirty="0"/>
              <a:t>Unit cost: 43.63/board ft</a:t>
            </a:r>
          </a:p>
        </p:txBody>
      </p:sp>
    </p:spTree>
    <p:extLst>
      <p:ext uri="{BB962C8B-B14F-4D97-AF65-F5344CB8AC3E}">
        <p14:creationId xmlns:p14="http://schemas.microsoft.com/office/powerpoint/2010/main" val="161756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728" y="15494"/>
            <a:ext cx="11572543" cy="6827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2" y="15494"/>
            <a:ext cx="4763192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Permanent Pasture 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3,087.1</a:t>
            </a:r>
            <a:r>
              <a:rPr lang="en-US" sz="2800" dirty="0"/>
              <a:t> animals</a:t>
            </a:r>
          </a:p>
          <a:p>
            <a:r>
              <a:rPr lang="en-US" sz="2800" dirty="0"/>
              <a:t>Unit price: 3496.81/animal</a:t>
            </a:r>
          </a:p>
          <a:p>
            <a:r>
              <a:rPr lang="en-US" sz="2800" dirty="0"/>
              <a:t>Unit cost: 3729/animal</a:t>
            </a:r>
          </a:p>
        </p:txBody>
      </p:sp>
    </p:spTree>
    <p:extLst>
      <p:ext uri="{BB962C8B-B14F-4D97-AF65-F5344CB8AC3E}">
        <p14:creationId xmlns:p14="http://schemas.microsoft.com/office/powerpoint/2010/main" val="227188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728" y="38819"/>
            <a:ext cx="11572543" cy="6780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2" y="15494"/>
            <a:ext cx="4763192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Rotational Grazing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4851.2</a:t>
            </a:r>
            <a:r>
              <a:rPr lang="en-US" sz="2800" dirty="0"/>
              <a:t> animals</a:t>
            </a:r>
          </a:p>
          <a:p>
            <a:r>
              <a:rPr lang="en-US" sz="2800" dirty="0"/>
              <a:t>Unit price: 3556/animal</a:t>
            </a:r>
          </a:p>
          <a:p>
            <a:r>
              <a:rPr lang="en-US" sz="2800" dirty="0"/>
              <a:t>Unit cost: 3729/animal</a:t>
            </a:r>
          </a:p>
        </p:txBody>
      </p:sp>
    </p:spTree>
    <p:extLst>
      <p:ext uri="{BB962C8B-B14F-4D97-AF65-F5344CB8AC3E}">
        <p14:creationId xmlns:p14="http://schemas.microsoft.com/office/powerpoint/2010/main" val="230467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489" y="38819"/>
            <a:ext cx="11417020" cy="6780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2" y="15494"/>
            <a:ext cx="4763192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Grass hay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31,753.4</a:t>
            </a:r>
            <a:r>
              <a:rPr lang="en-US" sz="2800" dirty="0"/>
              <a:t> tons</a:t>
            </a:r>
          </a:p>
          <a:p>
            <a:r>
              <a:rPr lang="en-US" sz="2800" dirty="0"/>
              <a:t>Unit price: 253/tons</a:t>
            </a:r>
          </a:p>
          <a:p>
            <a:r>
              <a:rPr lang="en-US" sz="2800" dirty="0"/>
              <a:t>Unit cost: 602.73/acre</a:t>
            </a:r>
          </a:p>
        </p:txBody>
      </p:sp>
    </p:spTree>
    <p:extLst>
      <p:ext uri="{BB962C8B-B14F-4D97-AF65-F5344CB8AC3E}">
        <p14:creationId xmlns:p14="http://schemas.microsoft.com/office/powerpoint/2010/main" val="187946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489" y="50862"/>
            <a:ext cx="11417020" cy="675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2" y="15494"/>
            <a:ext cx="4763192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Switchgrass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14,637.8</a:t>
            </a:r>
            <a:r>
              <a:rPr lang="en-US" sz="2800" dirty="0"/>
              <a:t> tons</a:t>
            </a:r>
          </a:p>
          <a:p>
            <a:r>
              <a:rPr lang="en-US" sz="2800" dirty="0"/>
              <a:t>Unit price: 60/tons</a:t>
            </a:r>
          </a:p>
          <a:p>
            <a:r>
              <a:rPr lang="en-US" sz="2800" dirty="0"/>
              <a:t>Unit cost: 137/acre</a:t>
            </a:r>
          </a:p>
        </p:txBody>
      </p:sp>
    </p:spTree>
    <p:extLst>
      <p:ext uri="{BB962C8B-B14F-4D97-AF65-F5344CB8AC3E}">
        <p14:creationId xmlns:p14="http://schemas.microsoft.com/office/powerpoint/2010/main" val="192738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489" y="525454"/>
            <a:ext cx="11417020" cy="5807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069424" y="0"/>
            <a:ext cx="6226233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Prairie</a:t>
            </a:r>
          </a:p>
          <a:p>
            <a:r>
              <a:rPr lang="en-US" sz="2800" dirty="0"/>
              <a:t>Total yield: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r>
              <a:rPr lang="en-US" sz="2800" dirty="0"/>
              <a:t> tons</a:t>
            </a:r>
          </a:p>
          <a:p>
            <a:r>
              <a:rPr lang="en-US" sz="2800" dirty="0"/>
              <a:t>Unit price: 0/acre</a:t>
            </a:r>
          </a:p>
          <a:p>
            <a:r>
              <a:rPr lang="en-US" sz="2800" dirty="0"/>
              <a:t>Unit cost: 205/acre</a:t>
            </a:r>
          </a:p>
        </p:txBody>
      </p:sp>
    </p:spTree>
    <p:extLst>
      <p:ext uri="{BB962C8B-B14F-4D97-AF65-F5344CB8AC3E}">
        <p14:creationId xmlns:p14="http://schemas.microsoft.com/office/powerpoint/2010/main" val="162492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489" y="93321"/>
            <a:ext cx="11417020" cy="6671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1" y="15494"/>
            <a:ext cx="5469773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Short Rotation Woody Bioenergy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58,843.0 </a:t>
            </a:r>
            <a:r>
              <a:rPr lang="en-US" sz="2800" dirty="0"/>
              <a:t>tons</a:t>
            </a:r>
          </a:p>
          <a:p>
            <a:r>
              <a:rPr lang="en-US" sz="2800" dirty="0"/>
              <a:t>Unit price: 60/ton</a:t>
            </a:r>
          </a:p>
          <a:p>
            <a:r>
              <a:rPr lang="en-US" sz="2800" dirty="0"/>
              <a:t>Unit cost: 406/acre</a:t>
            </a:r>
          </a:p>
        </p:txBody>
      </p:sp>
    </p:spTree>
    <p:extLst>
      <p:ext uri="{BB962C8B-B14F-4D97-AF65-F5344CB8AC3E}">
        <p14:creationId xmlns:p14="http://schemas.microsoft.com/office/powerpoint/2010/main" val="64964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38" y="93321"/>
            <a:ext cx="11245321" cy="6671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1" y="15494"/>
            <a:ext cx="5469773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Conventional Soybean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349,341.0 bushels</a:t>
            </a:r>
            <a:endParaRPr lang="en-US" sz="2800" dirty="0"/>
          </a:p>
          <a:p>
            <a:r>
              <a:rPr lang="en-US" sz="2800" dirty="0"/>
              <a:t>Unit price: 10.37/bushel</a:t>
            </a:r>
          </a:p>
          <a:p>
            <a:r>
              <a:rPr lang="en-US" sz="2800" dirty="0"/>
              <a:t>Unit cost: 8.76/bushel</a:t>
            </a:r>
          </a:p>
        </p:txBody>
      </p:sp>
    </p:spTree>
    <p:extLst>
      <p:ext uri="{BB962C8B-B14F-4D97-AF65-F5344CB8AC3E}">
        <p14:creationId xmlns:p14="http://schemas.microsoft.com/office/powerpoint/2010/main" val="177812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2558-6A9A-439D-A9DD-3680DF9B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38" y="127782"/>
            <a:ext cx="11245321" cy="6602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31B46-420D-4D22-A5A6-8BDA27C2BA1A}"/>
              </a:ext>
            </a:extLst>
          </p:cNvPr>
          <p:cNvSpPr txBox="1"/>
          <p:nvPr/>
        </p:nvSpPr>
        <p:spPr>
          <a:xfrm>
            <a:off x="2502131" y="15494"/>
            <a:ext cx="5469773" cy="18158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Conventional Corn</a:t>
            </a:r>
          </a:p>
          <a:p>
            <a:r>
              <a:rPr lang="en-US" sz="2800" dirty="0"/>
              <a:t>Total yield: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1,203,973.0 bushels</a:t>
            </a:r>
            <a:endParaRPr lang="en-US" sz="2800" dirty="0"/>
          </a:p>
          <a:p>
            <a:r>
              <a:rPr lang="en-US" sz="2800" dirty="0"/>
              <a:t>Unit price: 4.35/bushel</a:t>
            </a:r>
          </a:p>
          <a:p>
            <a:r>
              <a:rPr lang="en-US" sz="2800" dirty="0"/>
              <a:t>Unit cost: 3.87/bushel</a:t>
            </a:r>
          </a:p>
        </p:txBody>
      </p:sp>
    </p:spTree>
    <p:extLst>
      <p:ext uri="{BB962C8B-B14F-4D97-AF65-F5344CB8AC3E}">
        <p14:creationId xmlns:p14="http://schemas.microsoft.com/office/powerpoint/2010/main" val="195030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233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Magala, Richard [NREM]</dc:creator>
  <cp:lastModifiedBy>Magala, Richard [NREM]</cp:lastModifiedBy>
  <cp:revision>19</cp:revision>
  <dcterms:created xsi:type="dcterms:W3CDTF">2025-05-11T21:26:14Z</dcterms:created>
  <dcterms:modified xsi:type="dcterms:W3CDTF">2025-05-12T23:44:36Z</dcterms:modified>
</cp:coreProperties>
</file>